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56" r:id="rId2"/>
    <p:sldId id="282" r:id="rId3"/>
    <p:sldId id="459" r:id="rId4"/>
    <p:sldId id="460" r:id="rId5"/>
    <p:sldId id="465" r:id="rId6"/>
    <p:sldId id="467" r:id="rId7"/>
    <p:sldId id="466" r:id="rId8"/>
    <p:sldId id="278" r:id="rId9"/>
    <p:sldId id="273" r:id="rId10"/>
    <p:sldId id="274" r:id="rId11"/>
    <p:sldId id="275" r:id="rId12"/>
    <p:sldId id="27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87" d="100"/>
          <a:sy n="87" d="100"/>
        </p:scale>
        <p:origin x="-34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2-d vectors and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2-d vectors and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2-d vectors and complex numbers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2-d vectors and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2-d vectors and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2-d vectors and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2-d vectors and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2-d vectors and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2-d vectors and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2-d vectors and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4.bin"/><Relationship Id="rId3" Type="http://schemas.microsoft.com/office/2007/relationships/media" Target="../media/media3.wav"/><Relationship Id="rId7" Type="http://schemas.openxmlformats.org/officeDocument/2006/relationships/oleObject" Target="../embeddings/oleObject1.bin"/><Relationship Id="rId12" Type="http://schemas.openxmlformats.org/officeDocument/2006/relationships/image" Target="../media/image11.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oleObject" Target="../embeddings/oleObject3.bin"/><Relationship Id="rId5" Type="http://schemas.openxmlformats.org/officeDocument/2006/relationships/slideLayout" Target="../slideLayouts/slideLayout2.xml"/><Relationship Id="rId15" Type="http://schemas.openxmlformats.org/officeDocument/2006/relationships/image" Target="../media/image8.png"/><Relationship Id="rId10" Type="http://schemas.openxmlformats.org/officeDocument/2006/relationships/image" Target="../media/image10.wmf"/><Relationship Id="rId4" Type="http://schemas.openxmlformats.org/officeDocument/2006/relationships/audio" Target="../media/media3.wav"/><Relationship Id="rId9" Type="http://schemas.openxmlformats.org/officeDocument/2006/relationships/oleObject" Target="../embeddings/oleObject2.bin"/><Relationship Id="rId14" Type="http://schemas.openxmlformats.org/officeDocument/2006/relationships/image" Target="../media/image12.wmf"/></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7.wmf"/><Relationship Id="rId3" Type="http://schemas.microsoft.com/office/2007/relationships/media" Target="../media/media5.wav"/><Relationship Id="rId7" Type="http://schemas.openxmlformats.org/officeDocument/2006/relationships/image" Target="../media/image14.wmf"/><Relationship Id="rId12" Type="http://schemas.openxmlformats.org/officeDocument/2006/relationships/oleObject" Target="../embeddings/oleObject8.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5.wav"/><Relationship Id="rId9" Type="http://schemas.openxmlformats.org/officeDocument/2006/relationships/image" Target="../media/image15.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2.1.7 Two-dimensional vectors versus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834"/>
    </mc:Choice>
    <mc:Fallback>
      <p:transition spd="slow" advTm="1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427"/>
    </mc:Choice>
    <mc:Fallback>
      <p:transition spd="slow" advTm="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2-d vectors and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386"/>
    </mc:Choice>
    <mc:Fallback>
      <p:transition spd="slow" advTm="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927"/>
    </mc:Choice>
    <mc:Fallback>
      <p:transition spd="slow" advTm="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Observe the superficial relationship between 2-d vectors and complex numbers</a:t>
            </a:r>
            <a:endParaRPr lang="en-US" dirty="0" smtClean="0"/>
          </a:p>
          <a:p>
            <a:pPr lvl="1"/>
            <a:r>
              <a:rPr lang="en-US" dirty="0" smtClean="0"/>
              <a:t>We will discuss the differences</a:t>
            </a:r>
            <a:endParaRPr lang="en-US" i="1" baseline="30000"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5608"/>
    </mc:Choice>
    <mc:Fallback>
      <p:transition spd="slow" advTm="1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5" name="Picture 21"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757" y="2037534"/>
            <a:ext cx="8106172" cy="37124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2-d vectors and complex numbers</a:t>
            </a:r>
            <a:endParaRPr lang="en-CA" dirty="0"/>
          </a:p>
        </p:txBody>
      </p:sp>
      <p:sp>
        <p:nvSpPr>
          <p:cNvPr id="3" name="Content Placeholder 2"/>
          <p:cNvSpPr>
            <a:spLocks noGrp="1"/>
          </p:cNvSpPr>
          <p:nvPr>
            <p:ph idx="1"/>
          </p:nvPr>
        </p:nvSpPr>
        <p:spPr/>
        <p:txBody>
          <a:bodyPr/>
          <a:lstStyle/>
          <a:p>
            <a:r>
              <a:rPr lang="en-US" dirty="0" smtClean="0"/>
              <a:t>We have described 2-dimensional vectors and complex numbers</a:t>
            </a:r>
            <a:endParaRPr lang="en-US" dirty="0" smtClean="0"/>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19" name="Object 18"/>
          <p:cNvGraphicFramePr>
            <a:graphicFrameLocks noChangeAspect="1"/>
          </p:cNvGraphicFramePr>
          <p:nvPr>
            <p:extLst>
              <p:ext uri="{D42A27DB-BD31-4B8C-83A1-F6EECF244321}">
                <p14:modId xmlns:p14="http://schemas.microsoft.com/office/powerpoint/2010/main" val="401067202"/>
              </p:ext>
            </p:extLst>
          </p:nvPr>
        </p:nvGraphicFramePr>
        <p:xfrm>
          <a:off x="348437" y="5434048"/>
          <a:ext cx="1246187" cy="811212"/>
        </p:xfrm>
        <a:graphic>
          <a:graphicData uri="http://schemas.openxmlformats.org/presentationml/2006/ole">
            <mc:AlternateContent xmlns:mc="http://schemas.openxmlformats.org/markup-compatibility/2006">
              <mc:Choice xmlns:v="urn:schemas-microsoft-com:vml" Requires="v">
                <p:oleObj spid="_x0000_s6179" name="Equation" r:id="rId7" imgW="1130040" imgH="736560" progId="Equation.DSMT4">
                  <p:embed/>
                </p:oleObj>
              </mc:Choice>
              <mc:Fallback>
                <p:oleObj name="Equation" r:id="rId7" imgW="1130040" imgH="736560" progId="Equation.DSMT4">
                  <p:embed/>
                  <p:pic>
                    <p:nvPicPr>
                      <p:cNvPr id="0" name=""/>
                      <p:cNvPicPr>
                        <a:picLocks noChangeAspect="1" noChangeArrowheads="1"/>
                      </p:cNvPicPr>
                      <p:nvPr/>
                    </p:nvPicPr>
                    <p:blipFill>
                      <a:blip r:embed="rId8"/>
                      <a:srcRect/>
                      <a:stretch>
                        <a:fillRect/>
                      </a:stretch>
                    </p:blipFill>
                    <p:spPr bwMode="auto">
                      <a:xfrm>
                        <a:off x="348437" y="5434048"/>
                        <a:ext cx="1246187"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766535535"/>
              </p:ext>
            </p:extLst>
          </p:nvPr>
        </p:nvGraphicFramePr>
        <p:xfrm>
          <a:off x="3622995" y="5335394"/>
          <a:ext cx="1400175" cy="811213"/>
        </p:xfrm>
        <a:graphic>
          <a:graphicData uri="http://schemas.openxmlformats.org/presentationml/2006/ole">
            <mc:AlternateContent xmlns:mc="http://schemas.openxmlformats.org/markup-compatibility/2006">
              <mc:Choice xmlns:v="urn:schemas-microsoft-com:vml" Requires="v">
                <p:oleObj spid="_x0000_s6180" name="Equation" r:id="rId9" imgW="1269720" imgH="736560" progId="Equation.DSMT4">
                  <p:embed/>
                </p:oleObj>
              </mc:Choice>
              <mc:Fallback>
                <p:oleObj name="Equation" r:id="rId9" imgW="1269720" imgH="736560" progId="Equation.DSMT4">
                  <p:embed/>
                  <p:pic>
                    <p:nvPicPr>
                      <p:cNvPr id="0" name=""/>
                      <p:cNvPicPr>
                        <a:picLocks noChangeAspect="1" noChangeArrowheads="1"/>
                      </p:cNvPicPr>
                      <p:nvPr/>
                    </p:nvPicPr>
                    <p:blipFill>
                      <a:blip r:embed="rId10"/>
                      <a:srcRect/>
                      <a:stretch>
                        <a:fillRect/>
                      </a:stretch>
                    </p:blipFill>
                    <p:spPr bwMode="auto">
                      <a:xfrm>
                        <a:off x="3622995" y="5335394"/>
                        <a:ext cx="14001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690444251"/>
              </p:ext>
            </p:extLst>
          </p:nvPr>
        </p:nvGraphicFramePr>
        <p:xfrm>
          <a:off x="567285" y="6321005"/>
          <a:ext cx="1722438" cy="320675"/>
        </p:xfrm>
        <a:graphic>
          <a:graphicData uri="http://schemas.openxmlformats.org/presentationml/2006/ole">
            <mc:AlternateContent xmlns:mc="http://schemas.openxmlformats.org/markup-compatibility/2006">
              <mc:Choice xmlns:v="urn:schemas-microsoft-com:vml" Requires="v">
                <p:oleObj spid="_x0000_s6181" name="Equation" r:id="rId11" imgW="1562040" imgH="291960" progId="Equation.DSMT4">
                  <p:embed/>
                </p:oleObj>
              </mc:Choice>
              <mc:Fallback>
                <p:oleObj name="Equation" r:id="rId11" imgW="1562040" imgH="291960" progId="Equation.DSMT4">
                  <p:embed/>
                  <p:pic>
                    <p:nvPicPr>
                      <p:cNvPr id="0" name=""/>
                      <p:cNvPicPr>
                        <a:picLocks noChangeAspect="1" noChangeArrowheads="1"/>
                      </p:cNvPicPr>
                      <p:nvPr/>
                    </p:nvPicPr>
                    <p:blipFill>
                      <a:blip r:embed="rId12"/>
                      <a:srcRect/>
                      <a:stretch>
                        <a:fillRect/>
                      </a:stretch>
                    </p:blipFill>
                    <p:spPr bwMode="auto">
                      <a:xfrm>
                        <a:off x="567285" y="6321005"/>
                        <a:ext cx="17224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84784332"/>
              </p:ext>
            </p:extLst>
          </p:nvPr>
        </p:nvGraphicFramePr>
        <p:xfrm>
          <a:off x="4083597" y="6244124"/>
          <a:ext cx="1960562" cy="322262"/>
        </p:xfrm>
        <a:graphic>
          <a:graphicData uri="http://schemas.openxmlformats.org/presentationml/2006/ole">
            <mc:AlternateContent xmlns:mc="http://schemas.openxmlformats.org/markup-compatibility/2006">
              <mc:Choice xmlns:v="urn:schemas-microsoft-com:vml" Requires="v">
                <p:oleObj spid="_x0000_s6182" name="Equation" r:id="rId13" imgW="1777680" imgH="291960" progId="Equation.DSMT4">
                  <p:embed/>
                </p:oleObj>
              </mc:Choice>
              <mc:Fallback>
                <p:oleObj name="Equation" r:id="rId13" imgW="1777680" imgH="291960" progId="Equation.DSMT4">
                  <p:embed/>
                  <p:pic>
                    <p:nvPicPr>
                      <p:cNvPr id="0" name=""/>
                      <p:cNvPicPr>
                        <a:picLocks noChangeAspect="1" noChangeArrowheads="1"/>
                      </p:cNvPicPr>
                      <p:nvPr/>
                    </p:nvPicPr>
                    <p:blipFill>
                      <a:blip r:embed="rId14"/>
                      <a:srcRect/>
                      <a:stretch>
                        <a:fillRect/>
                      </a:stretch>
                    </p:blipFill>
                    <p:spPr bwMode="auto">
                      <a:xfrm>
                        <a:off x="4083597" y="6244124"/>
                        <a:ext cx="19605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 name="Audio 2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52531351"/>
      </p:ext>
    </p:extLst>
  </p:cSld>
  <p:clrMapOvr>
    <a:masterClrMapping/>
  </p:clrMapOvr>
  <mc:AlternateContent xmlns:mc="http://schemas.openxmlformats.org/markup-compatibility/2006">
    <mc:Choice xmlns:p14="http://schemas.microsoft.com/office/powerpoint/2010/main" Requires="p14">
      <p:transition spd="slow" p14:dur="2000" advTm="47231"/>
    </mc:Choice>
    <mc:Fallback>
      <p:transition spd="slow" advTm="4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vectors and complex numbers</a:t>
            </a:r>
            <a:endParaRPr lang="en-CA" dirty="0"/>
          </a:p>
        </p:txBody>
      </p:sp>
      <p:sp>
        <p:nvSpPr>
          <p:cNvPr id="3" name="Content Placeholder 2"/>
          <p:cNvSpPr>
            <a:spLocks noGrp="1"/>
          </p:cNvSpPr>
          <p:nvPr>
            <p:ph idx="1"/>
          </p:nvPr>
        </p:nvSpPr>
        <p:spPr/>
        <p:txBody>
          <a:bodyPr/>
          <a:lstStyle/>
          <a:p>
            <a:r>
              <a:rPr lang="en-US" dirty="0" smtClean="0"/>
              <a:t>For a vector,</a:t>
            </a:r>
          </a:p>
          <a:p>
            <a:pPr marL="0" indent="0">
              <a:buNone/>
            </a:pPr>
            <a:r>
              <a:rPr lang="en-US" dirty="0"/>
              <a:t>	</a:t>
            </a:r>
            <a:r>
              <a:rPr lang="en-US" dirty="0" smtClean="0"/>
              <a:t>each entry represents a separate piece of information</a:t>
            </a:r>
          </a:p>
          <a:p>
            <a:r>
              <a:rPr lang="en-US" dirty="0" smtClean="0"/>
              <a:t>A complex number is a single value,</a:t>
            </a:r>
          </a:p>
          <a:p>
            <a:pPr marL="0" indent="0">
              <a:buNone/>
            </a:pPr>
            <a:r>
              <a:rPr lang="en-US" dirty="0"/>
              <a:t>	</a:t>
            </a:r>
            <a:r>
              <a:rPr lang="en-US" dirty="0" smtClean="0"/>
              <a:t>no different than a real number</a:t>
            </a:r>
          </a:p>
          <a:p>
            <a:pPr marL="0" indent="0">
              <a:buNone/>
            </a:pPr>
            <a:endParaRPr lang="en-US" dirty="0" smtClean="0"/>
          </a:p>
          <a:p>
            <a:r>
              <a:rPr lang="en-US" dirty="0"/>
              <a:t>For a vector,</a:t>
            </a:r>
          </a:p>
          <a:p>
            <a:pPr marL="0" indent="0">
              <a:buNone/>
            </a:pPr>
            <a:r>
              <a:rPr lang="en-US" dirty="0"/>
              <a:t>	</a:t>
            </a:r>
            <a:r>
              <a:rPr lang="en-US" dirty="0" smtClean="0"/>
              <a:t>we will not be able to have a useful multiplication that 	works in </a:t>
            </a:r>
            <a:r>
              <a:rPr lang="en-US" b="1" dirty="0" smtClean="0"/>
              <a:t>R</a:t>
            </a:r>
            <a:r>
              <a:rPr lang="en-US" i="1" baseline="30000" dirty="0" smtClean="0"/>
              <a:t>n</a:t>
            </a:r>
            <a:endParaRPr lang="en-US" dirty="0" smtClean="0"/>
          </a:p>
          <a:p>
            <a:r>
              <a:rPr lang="en-US" dirty="0" smtClean="0"/>
              <a:t>Multiplication of complex numbers is well defined and has significance that is applicable</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61459776"/>
      </p:ext>
    </p:extLst>
  </p:cSld>
  <p:clrMapOvr>
    <a:masterClrMapping/>
  </p:clrMapOvr>
  <mc:AlternateContent xmlns:mc="http://schemas.openxmlformats.org/markup-compatibility/2006">
    <mc:Choice xmlns:p14="http://schemas.microsoft.com/office/powerpoint/2010/main" Requires="p14">
      <p:transition spd="slow" p14:dur="2000" advTm="58603"/>
    </mc:Choice>
    <mc:Fallback>
      <p:transition spd="slow" advTm="5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vectors and complex numbers</a:t>
            </a:r>
            <a:endParaRPr lang="en-CA" dirty="0"/>
          </a:p>
        </p:txBody>
      </p:sp>
      <p:sp>
        <p:nvSpPr>
          <p:cNvPr id="3" name="Content Placeholder 2"/>
          <p:cNvSpPr>
            <a:spLocks noGrp="1"/>
          </p:cNvSpPr>
          <p:nvPr>
            <p:ph idx="1"/>
          </p:nvPr>
        </p:nvSpPr>
        <p:spPr/>
        <p:txBody>
          <a:bodyPr/>
          <a:lstStyle/>
          <a:p>
            <a:r>
              <a:rPr lang="en-US" dirty="0" smtClean="0"/>
              <a:t>For a vector,</a:t>
            </a:r>
          </a:p>
          <a:p>
            <a:pPr marL="0" indent="0">
              <a:buNone/>
            </a:pPr>
            <a:r>
              <a:rPr lang="en-US" dirty="0"/>
              <a:t>	</a:t>
            </a:r>
            <a:r>
              <a:rPr lang="en-US" dirty="0" smtClean="0"/>
              <a:t>there is no significance to the vector </a:t>
            </a:r>
          </a:p>
          <a:p>
            <a:r>
              <a:rPr lang="en-US" dirty="0" smtClean="0"/>
              <a:t>For complex numbers,</a:t>
            </a:r>
          </a:p>
          <a:p>
            <a:pPr marL="0" indent="0">
              <a:buNone/>
            </a:pPr>
            <a:r>
              <a:rPr lang="en-US" dirty="0"/>
              <a:t>	</a:t>
            </a:r>
            <a:r>
              <a:rPr lang="en-US" dirty="0" smtClean="0"/>
              <a:t>the value </a:t>
            </a:r>
            <a:r>
              <a:rPr lang="en-US" dirty="0" smtClean="0">
                <a:latin typeface="Times New Roman" panose="02020603050405020304" pitchFamily="18" charset="0"/>
              </a:rPr>
              <a:t>1</a:t>
            </a:r>
            <a:r>
              <a:rPr lang="en-US" dirty="0" smtClean="0"/>
              <a:t> is that value such that </a:t>
            </a:r>
            <a:r>
              <a:rPr lang="en-US" dirty="0" smtClean="0">
                <a:latin typeface="Times New Roman" panose="02020603050405020304" pitchFamily="18" charset="0"/>
              </a:rPr>
              <a:t>1</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t> for all </a:t>
            </a:r>
            <a:r>
              <a:rPr lang="en-US" i="1" dirty="0" smtClean="0">
                <a:latin typeface="Times New Roman" panose="02020603050405020304" pitchFamily="18" charset="0"/>
              </a:rPr>
              <a:t>z</a:t>
            </a:r>
            <a:r>
              <a:rPr lang="en-US" dirty="0" smtClean="0"/>
              <a:t> and</a:t>
            </a:r>
          </a:p>
          <a:p>
            <a:pPr marL="0" indent="0">
              <a:buNone/>
            </a:pPr>
            <a:r>
              <a:rPr lang="en-US" dirty="0"/>
              <a:t>	</a:t>
            </a:r>
            <a:r>
              <a:rPr lang="en-US" dirty="0" smtClean="0"/>
              <a:t>every non-zero </a:t>
            </a:r>
            <a:r>
              <a:rPr lang="en-US" i="1" dirty="0" smtClean="0"/>
              <a:t>z</a:t>
            </a:r>
            <a:r>
              <a:rPr lang="en-US" dirty="0" smtClean="0"/>
              <a:t> has a reciprocal such that </a:t>
            </a:r>
            <a:r>
              <a:rPr lang="en-US" i="1" dirty="0" err="1" smtClean="0">
                <a:latin typeface="Times New Roman" panose="02020603050405020304" pitchFamily="18" charset="0"/>
              </a:rPr>
              <a:t>zz</a:t>
            </a:r>
            <a:r>
              <a:rPr lang="en-US" baseline="30000" dirty="0" smtClean="0">
                <a:latin typeface="Times New Roman" panose="02020603050405020304" pitchFamily="18" charset="0"/>
              </a:rPr>
              <a:t>–1</a:t>
            </a:r>
            <a:r>
              <a:rPr lang="en-US" dirty="0" smtClean="0">
                <a:latin typeface="Times New Roman" panose="02020603050405020304" pitchFamily="18" charset="0"/>
              </a:rPr>
              <a:t> = 1</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r>
              <a:rPr lang="en-US" dirty="0" smtClean="0"/>
              <a:t>Recall that                         represents a point on the plane,</a:t>
            </a:r>
          </a:p>
          <a:p>
            <a:pPr marL="0" indent="0">
              <a:buNone/>
            </a:pPr>
            <a:r>
              <a:rPr lang="en-US" dirty="0"/>
              <a:t>	</a:t>
            </a:r>
            <a:endParaRPr lang="en-US" dirty="0" smtClean="0"/>
          </a:p>
          <a:p>
            <a:pPr marL="0" indent="0">
              <a:buNone/>
            </a:pPr>
            <a:r>
              <a:rPr lang="en-US" dirty="0" smtClean="0"/>
              <a:t>         yet, there is no significant relationship between this value and </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1576222349"/>
              </p:ext>
            </p:extLst>
          </p:nvPr>
        </p:nvGraphicFramePr>
        <p:xfrm>
          <a:off x="5866494" y="1811371"/>
          <a:ext cx="1047750" cy="892334"/>
        </p:xfrm>
        <a:graphic>
          <a:graphicData uri="http://schemas.openxmlformats.org/presentationml/2006/ole">
            <mc:AlternateContent xmlns:mc="http://schemas.openxmlformats.org/markup-compatibility/2006">
              <mc:Choice xmlns:v="urn:schemas-microsoft-com:vml" Requires="v">
                <p:oleObj spid="_x0000_s14351" name="Equation" r:id="rId6" imgW="863280" imgH="736560" progId="Equation.DSMT4">
                  <p:embed/>
                </p:oleObj>
              </mc:Choice>
              <mc:Fallback>
                <p:oleObj name="Equation" r:id="rId6" imgW="863280" imgH="736560" progId="Equation.DSMT4">
                  <p:embed/>
                  <p:pic>
                    <p:nvPicPr>
                      <p:cNvPr id="0" name="Object 18"/>
                      <p:cNvPicPr>
                        <a:picLocks noChangeAspect="1" noChangeArrowheads="1"/>
                      </p:cNvPicPr>
                      <p:nvPr/>
                    </p:nvPicPr>
                    <p:blipFill>
                      <a:blip r:embed="rId7"/>
                      <a:srcRect/>
                      <a:stretch>
                        <a:fillRect/>
                      </a:stretch>
                    </p:blipFill>
                    <p:spPr bwMode="auto">
                      <a:xfrm>
                        <a:off x="5866494" y="1811371"/>
                        <a:ext cx="1047750" cy="89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08768683"/>
              </p:ext>
            </p:extLst>
          </p:nvPr>
        </p:nvGraphicFramePr>
        <p:xfrm>
          <a:off x="2256746" y="4228193"/>
          <a:ext cx="1387475" cy="892175"/>
        </p:xfrm>
        <a:graphic>
          <a:graphicData uri="http://schemas.openxmlformats.org/presentationml/2006/ole">
            <mc:AlternateContent xmlns:mc="http://schemas.openxmlformats.org/markup-compatibility/2006">
              <mc:Choice xmlns:v="urn:schemas-microsoft-com:vml" Requires="v">
                <p:oleObj spid="_x0000_s14352" name="Equation" r:id="rId8" imgW="1143000" imgH="736560" progId="Equation.DSMT4">
                  <p:embed/>
                </p:oleObj>
              </mc:Choice>
              <mc:Fallback>
                <p:oleObj name="Equation" r:id="rId8" imgW="1143000" imgH="736560" progId="Equation.DSMT4">
                  <p:embed/>
                  <p:pic>
                    <p:nvPicPr>
                      <p:cNvPr id="0" name=""/>
                      <p:cNvPicPr>
                        <a:picLocks noChangeAspect="1" noChangeArrowheads="1"/>
                      </p:cNvPicPr>
                      <p:nvPr/>
                    </p:nvPicPr>
                    <p:blipFill>
                      <a:blip r:embed="rId9"/>
                      <a:srcRect/>
                      <a:stretch>
                        <a:fillRect/>
                      </a:stretch>
                    </p:blipFill>
                    <p:spPr bwMode="auto">
                      <a:xfrm>
                        <a:off x="2256746" y="4228193"/>
                        <a:ext cx="13874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73881251"/>
              </p:ext>
            </p:extLst>
          </p:nvPr>
        </p:nvGraphicFramePr>
        <p:xfrm>
          <a:off x="1653948" y="5610225"/>
          <a:ext cx="1679575" cy="892175"/>
        </p:xfrm>
        <a:graphic>
          <a:graphicData uri="http://schemas.openxmlformats.org/presentationml/2006/ole">
            <mc:AlternateContent xmlns:mc="http://schemas.openxmlformats.org/markup-compatibility/2006">
              <mc:Choice xmlns:v="urn:schemas-microsoft-com:vml" Requires="v">
                <p:oleObj spid="_x0000_s14353" name="Equation" r:id="rId10" imgW="1384200" imgH="736560" progId="Equation.DSMT4">
                  <p:embed/>
                </p:oleObj>
              </mc:Choice>
              <mc:Fallback>
                <p:oleObj name="Equation" r:id="rId10" imgW="1384200" imgH="736560" progId="Equation.DSMT4">
                  <p:embed/>
                  <p:pic>
                    <p:nvPicPr>
                      <p:cNvPr id="0" name=""/>
                      <p:cNvPicPr>
                        <a:picLocks noChangeAspect="1" noChangeArrowheads="1"/>
                      </p:cNvPicPr>
                      <p:nvPr/>
                    </p:nvPicPr>
                    <p:blipFill>
                      <a:blip r:embed="rId11"/>
                      <a:srcRect/>
                      <a:stretch>
                        <a:fillRect/>
                      </a:stretch>
                    </p:blipFill>
                    <p:spPr bwMode="auto">
                      <a:xfrm>
                        <a:off x="1653948" y="5610225"/>
                        <a:ext cx="1679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84911205"/>
              </p:ext>
            </p:extLst>
          </p:nvPr>
        </p:nvGraphicFramePr>
        <p:xfrm>
          <a:off x="4037466" y="5792788"/>
          <a:ext cx="4270375" cy="461962"/>
        </p:xfrm>
        <a:graphic>
          <a:graphicData uri="http://schemas.openxmlformats.org/presentationml/2006/ole">
            <mc:AlternateContent xmlns:mc="http://schemas.openxmlformats.org/markup-compatibility/2006">
              <mc:Choice xmlns:v="urn:schemas-microsoft-com:vml" Requires="v">
                <p:oleObj spid="_x0000_s14354" name="Equation" r:id="rId12" imgW="3517560" imgH="380880" progId="Equation.DSMT4">
                  <p:embed/>
                </p:oleObj>
              </mc:Choice>
              <mc:Fallback>
                <p:oleObj name="Equation" r:id="rId12" imgW="3517560" imgH="380880" progId="Equation.DSMT4">
                  <p:embed/>
                  <p:pic>
                    <p:nvPicPr>
                      <p:cNvPr id="0" name=""/>
                      <p:cNvPicPr>
                        <a:picLocks noChangeAspect="1" noChangeArrowheads="1"/>
                      </p:cNvPicPr>
                      <p:nvPr/>
                    </p:nvPicPr>
                    <p:blipFill>
                      <a:blip r:embed="rId13"/>
                      <a:srcRect/>
                      <a:stretch>
                        <a:fillRect/>
                      </a:stretch>
                    </p:blipFill>
                    <p:spPr bwMode="auto">
                      <a:xfrm>
                        <a:off x="4037466" y="5792788"/>
                        <a:ext cx="427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0168719"/>
      </p:ext>
    </p:extLst>
  </p:cSld>
  <p:clrMapOvr>
    <a:masterClrMapping/>
  </p:clrMapOvr>
  <mc:AlternateContent xmlns:mc="http://schemas.openxmlformats.org/markup-compatibility/2006">
    <mc:Choice xmlns:p14="http://schemas.microsoft.com/office/powerpoint/2010/main" Requires="p14">
      <p:transition spd="slow" p14:dur="2000" advTm="81138"/>
    </mc:Choice>
    <mc:Fallback>
      <p:transition spd="slow" advTm="8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vectors and complex numbers</a:t>
            </a:r>
            <a:endParaRPr lang="en-CA" dirty="0"/>
          </a:p>
        </p:txBody>
      </p:sp>
      <p:sp>
        <p:nvSpPr>
          <p:cNvPr id="3" name="Content Placeholder 2"/>
          <p:cNvSpPr>
            <a:spLocks noGrp="1"/>
          </p:cNvSpPr>
          <p:nvPr>
            <p:ph idx="1"/>
          </p:nvPr>
        </p:nvSpPr>
        <p:spPr/>
        <p:txBody>
          <a:bodyPr/>
          <a:lstStyle/>
          <a:p>
            <a:r>
              <a:rPr lang="en-US" dirty="0" smtClean="0"/>
              <a:t>The question is: what are we modeling</a:t>
            </a:r>
          </a:p>
          <a:p>
            <a:pPr lvl="1"/>
            <a:r>
              <a:rPr lang="en-US" dirty="0" smtClean="0">
                <a:latin typeface="Times New Roman" panose="02020603050405020304" pitchFamily="18" charset="0"/>
              </a:rPr>
              <a:t>There are only limited numbers of applications of complex numbers</a:t>
            </a:r>
          </a:p>
          <a:p>
            <a:pPr lvl="2"/>
            <a:r>
              <a:rPr lang="en-US" dirty="0" smtClean="0">
                <a:latin typeface="Times New Roman" panose="02020603050405020304" pitchFamily="18" charset="0"/>
              </a:rPr>
              <a:t>Finding solutions to differential equations</a:t>
            </a:r>
          </a:p>
          <a:p>
            <a:pPr lvl="2"/>
            <a:r>
              <a:rPr lang="en-US" dirty="0" smtClean="0">
                <a:latin typeface="Times New Roman" panose="02020603050405020304" pitchFamily="18" charset="0"/>
              </a:rPr>
              <a:t>Simulating sinusoidal functions with equal periods</a:t>
            </a:r>
          </a:p>
          <a:p>
            <a:pPr lvl="3"/>
            <a:r>
              <a:rPr lang="en-US" dirty="0" smtClean="0">
                <a:latin typeface="Times New Roman" panose="02020603050405020304" pitchFamily="18" charset="0"/>
              </a:rPr>
              <a:t>Specifically, alternating current</a:t>
            </a:r>
          </a:p>
          <a:p>
            <a:pPr lvl="2"/>
            <a:r>
              <a:rPr lang="en-US" dirty="0" smtClean="0">
                <a:latin typeface="Times New Roman" panose="02020603050405020304" pitchFamily="18" charset="0"/>
              </a:rPr>
              <a:t>Quantum mechanics</a:t>
            </a:r>
          </a:p>
          <a:p>
            <a:pPr lvl="1"/>
            <a:r>
              <a:rPr lang="en-US" dirty="0" smtClean="0">
                <a:latin typeface="Times New Roman" panose="02020603050405020304" pitchFamily="18" charset="0"/>
              </a:rPr>
              <a:t>2-dimensional vectors are more ubiquitous</a:t>
            </a:r>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3376213"/>
      </p:ext>
    </p:extLst>
  </p:cSld>
  <p:clrMapOvr>
    <a:masterClrMapping/>
  </p:clrMapOvr>
  <mc:AlternateContent xmlns:mc="http://schemas.openxmlformats.org/markup-compatibility/2006">
    <mc:Choice xmlns:p14="http://schemas.microsoft.com/office/powerpoint/2010/main" Requires="p14">
      <p:transition spd="slow" p14:dur="2000" advTm="55676"/>
    </mc:Choice>
    <mc:Fallback>
      <p:transition spd="slow" advTm="5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comment</a:t>
            </a:r>
            <a:endParaRPr lang="en-CA" dirty="0"/>
          </a:p>
        </p:txBody>
      </p:sp>
      <p:sp>
        <p:nvSpPr>
          <p:cNvPr id="3" name="Content Placeholder 2"/>
          <p:cNvSpPr>
            <a:spLocks noGrp="1"/>
          </p:cNvSpPr>
          <p:nvPr>
            <p:ph idx="1"/>
          </p:nvPr>
        </p:nvSpPr>
        <p:spPr/>
        <p:txBody>
          <a:bodyPr/>
          <a:lstStyle/>
          <a:p>
            <a:r>
              <a:rPr lang="en-US" dirty="0" smtClean="0"/>
              <a:t>Prior to vectors becoming a topic of study in their own right,</a:t>
            </a:r>
          </a:p>
          <a:p>
            <a:pPr lvl="1"/>
            <a:r>
              <a:rPr lang="en-CA" dirty="0"/>
              <a:t>William Rowan </a:t>
            </a:r>
            <a:r>
              <a:rPr lang="en-CA" dirty="0" smtClean="0"/>
              <a:t>Hamilton introduced </a:t>
            </a:r>
            <a:r>
              <a:rPr lang="en-CA" i="1" dirty="0" smtClean="0"/>
              <a:t>quaternions</a:t>
            </a:r>
            <a:r>
              <a:rPr lang="en-CA" dirty="0" smtClean="0"/>
              <a:t>,</a:t>
            </a:r>
          </a:p>
          <a:p>
            <a:pPr marL="457200" lvl="1" indent="0">
              <a:buNone/>
            </a:pPr>
            <a:r>
              <a:rPr lang="en-CA" dirty="0"/>
              <a:t>	</a:t>
            </a:r>
            <a:r>
              <a:rPr lang="en-CA" dirty="0" smtClean="0"/>
              <a:t>which had four components </a:t>
            </a:r>
            <a:r>
              <a:rPr lang="en-CA" i="1" dirty="0" smtClean="0">
                <a:latin typeface="Symbol" panose="05050102010706020507" pitchFamily="18" charset="2"/>
              </a:rPr>
              <a:t>a</a:t>
            </a:r>
            <a:r>
              <a:rPr lang="en-CA" dirty="0" smtClean="0">
                <a:latin typeface="Times New Roman" panose="02020603050405020304" pitchFamily="18" charset="0"/>
              </a:rPr>
              <a:t> + </a:t>
            </a:r>
            <a:r>
              <a:rPr lang="en-CA" i="1" dirty="0" smtClean="0">
                <a:latin typeface="Symbol" panose="05050102010706020507" pitchFamily="18" charset="2"/>
              </a:rPr>
              <a:t>b </a:t>
            </a:r>
            <a:r>
              <a:rPr lang="en-CA" i="1" dirty="0" err="1" smtClean="0">
                <a:latin typeface="Times New Roman" panose="02020603050405020304" pitchFamily="18" charset="0"/>
              </a:rPr>
              <a:t>i</a:t>
            </a:r>
            <a:r>
              <a:rPr lang="en-CA" dirty="0" smtClean="0">
                <a:latin typeface="Times New Roman" panose="02020603050405020304" pitchFamily="18" charset="0"/>
              </a:rPr>
              <a:t> + </a:t>
            </a:r>
            <a:r>
              <a:rPr lang="en-CA" i="1" dirty="0" smtClean="0">
                <a:latin typeface="Symbol" panose="05050102010706020507" pitchFamily="18" charset="2"/>
              </a:rPr>
              <a:t>g </a:t>
            </a:r>
            <a:r>
              <a:rPr lang="en-CA" i="1" dirty="0" smtClean="0">
                <a:latin typeface="Times New Roman" panose="02020603050405020304" pitchFamily="18" charset="0"/>
              </a:rPr>
              <a:t>j</a:t>
            </a:r>
            <a:r>
              <a:rPr lang="en-CA" dirty="0" smtClean="0">
                <a:latin typeface="Times New Roman" panose="02020603050405020304" pitchFamily="18" charset="0"/>
              </a:rPr>
              <a:t> + </a:t>
            </a:r>
            <a:r>
              <a:rPr lang="en-CA" i="1" dirty="0" smtClean="0">
                <a:latin typeface="Symbol" panose="05050102010706020507" pitchFamily="18" charset="2"/>
              </a:rPr>
              <a:t>d </a:t>
            </a:r>
            <a:r>
              <a:rPr lang="en-CA" i="1" dirty="0" smtClean="0">
                <a:latin typeface="Times New Roman" panose="02020603050405020304" pitchFamily="18" charset="0"/>
              </a:rPr>
              <a:t>k</a:t>
            </a:r>
          </a:p>
          <a:p>
            <a:pPr lvl="1"/>
            <a:r>
              <a:rPr lang="en-US" dirty="0" smtClean="0"/>
              <a:t>Unfortunately, it is not commutative…</a:t>
            </a:r>
          </a:p>
          <a:p>
            <a:pPr lvl="1"/>
            <a:r>
              <a:rPr lang="en-US" dirty="0" smtClean="0">
                <a:latin typeface="Times New Roman" panose="02020603050405020304" pitchFamily="18" charset="0"/>
              </a:rPr>
              <a:t>There is an eight-component number system, the </a:t>
            </a:r>
            <a:r>
              <a:rPr lang="en-US" i="1" dirty="0" err="1" smtClean="0">
                <a:latin typeface="Times New Roman" panose="02020603050405020304" pitchFamily="18" charset="0"/>
              </a:rPr>
              <a:t>octonians</a:t>
            </a:r>
            <a:r>
              <a:rPr lang="en-US" dirty="0" smtClean="0">
                <a:latin typeface="Times New Roman" panose="02020603050405020304" pitchFamily="18" charset="0"/>
              </a:rPr>
              <a:t>,</a:t>
            </a:r>
            <a:endParaRPr lang="en-US" dirty="0">
              <a:latin typeface="Times New Roman" panose="02020603050405020304" pitchFamily="18" charset="0"/>
            </a:endParaRPr>
          </a:p>
          <a:p>
            <a:pPr marL="457200" lvl="1" indent="0">
              <a:buNone/>
            </a:pPr>
            <a:r>
              <a:rPr lang="en-US" dirty="0" smtClean="0">
                <a:latin typeface="Times New Roman" panose="02020603050405020304" pitchFamily="18" charset="0"/>
              </a:rPr>
              <a:t>	but for them, multiplication is not even associative</a:t>
            </a:r>
          </a:p>
          <a:p>
            <a:pPr lvl="1"/>
            <a:endParaRPr lang="en-US" dirty="0">
              <a:latin typeface="Times New Roman" panose="02020603050405020304" pitchFamily="18" charset="0"/>
            </a:endParaRPr>
          </a:p>
          <a:p>
            <a:r>
              <a:rPr lang="en-US" dirty="0" smtClean="0">
                <a:latin typeface="Times New Roman" panose="02020603050405020304" pitchFamily="18" charset="0"/>
              </a:rPr>
              <a:t>One cannot create such systems where multiplication is reasonably well defined (e.g., existence of reciprocals) for anything other than powers of two…</a:t>
            </a:r>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51021682"/>
      </p:ext>
    </p:extLst>
  </p:cSld>
  <p:clrMapOvr>
    <a:masterClrMapping/>
  </p:clrMapOvr>
  <mc:AlternateContent xmlns:mc="http://schemas.openxmlformats.org/markup-compatibility/2006">
    <mc:Choice xmlns:p14="http://schemas.microsoft.com/office/powerpoint/2010/main" Requires="p14">
      <p:transition spd="slow" p14:dur="2000" advTm="141616"/>
    </mc:Choice>
    <mc:Fallback>
      <p:transition spd="slow" advTm="14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that 2-dimensional vectors and complex numbers represent separate ideas</a:t>
            </a:r>
          </a:p>
          <a:p>
            <a:pPr lvl="1"/>
            <a:r>
              <a:rPr lang="en-US" dirty="0" smtClean="0"/>
              <a:t>Are aware that the first has two components,</a:t>
            </a:r>
          </a:p>
          <a:p>
            <a:pPr marL="457200" lvl="1" indent="0">
              <a:buNone/>
            </a:pPr>
            <a:r>
              <a:rPr lang="en-US" dirty="0"/>
              <a:t>	</a:t>
            </a:r>
            <a:r>
              <a:rPr lang="en-US" dirty="0" smtClean="0"/>
              <a:t>while the second is a single value</a:t>
            </a:r>
          </a:p>
          <a:p>
            <a:pPr lvl="1"/>
            <a:r>
              <a:rPr lang="en-US" dirty="0" smtClean="0"/>
              <a:t>Understand that for vectors, there is no significance to the reciprocals to their corresponding complex value</a:t>
            </a:r>
            <a:endParaRPr lang="en-US" dirty="0"/>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8650"/>
    </mc:Choice>
    <mc:Fallback>
      <p:transition spd="slow" advTm="2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https://en.wikipedia.org/wiki/Complex_number</a:t>
            </a:r>
            <a:endParaRPr lang="en-CA" sz="1800" dirty="0" smtClean="0"/>
          </a:p>
        </p:txBody>
      </p:sp>
      <p:sp>
        <p:nvSpPr>
          <p:cNvPr id="4" name="Footer Placeholder 3"/>
          <p:cNvSpPr>
            <a:spLocks noGrp="1"/>
          </p:cNvSpPr>
          <p:nvPr>
            <p:ph type="ftr" sz="quarter" idx="11"/>
          </p:nvPr>
        </p:nvSpPr>
        <p:spPr/>
        <p:txBody>
          <a:bodyPr/>
          <a:lstStyle/>
          <a:p>
            <a:r>
              <a:rPr lang="en-CA" smtClean="0"/>
              <a:t>2-d vectors and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201"/>
    </mc:Choice>
    <mc:Fallback>
      <p:transition spd="slow" advTm="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3|14.1"/>
</p:tagLst>
</file>

<file path=ppt/tags/tag2.xml><?xml version="1.0" encoding="utf-8"?>
<p:tagLst xmlns:a="http://schemas.openxmlformats.org/drawingml/2006/main" xmlns:r="http://schemas.openxmlformats.org/officeDocument/2006/relationships" xmlns:p="http://schemas.openxmlformats.org/presentationml/2006/main">
  <p:tag name="TIMING" val="|9.4|18.6|15.4"/>
</p:tagLst>
</file>

<file path=ppt/tags/tag3.xml><?xml version="1.0" encoding="utf-8"?>
<p:tagLst xmlns:a="http://schemas.openxmlformats.org/drawingml/2006/main" xmlns:r="http://schemas.openxmlformats.org/officeDocument/2006/relationships" xmlns:p="http://schemas.openxmlformats.org/presentationml/2006/main">
  <p:tag name="TIMING" val="|17.3|23.6|31.4"/>
</p:tagLst>
</file>

<file path=ppt/tags/tag4.xml><?xml version="1.0" encoding="utf-8"?>
<p:tagLst xmlns:a="http://schemas.openxmlformats.org/drawingml/2006/main" xmlns:r="http://schemas.openxmlformats.org/officeDocument/2006/relationships" xmlns:p="http://schemas.openxmlformats.org/presentationml/2006/main">
  <p:tag name="TIMING" val="|4.6|10.4|5.4|14.2|8.9"/>
</p:tagLst>
</file>

<file path=ppt/tags/tag5.xml><?xml version="1.0" encoding="utf-8"?>
<p:tagLst xmlns:a="http://schemas.openxmlformats.org/drawingml/2006/main" xmlns:r="http://schemas.openxmlformats.org/officeDocument/2006/relationships" xmlns:p="http://schemas.openxmlformats.org/presentationml/2006/main">
  <p:tag name="TIMING" val="|16|13.2|37.8|2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17549</TotalTime>
  <Words>404</Words>
  <Application>Microsoft Office PowerPoint</Application>
  <PresentationFormat>On-screen Show (4:3)</PresentationFormat>
  <Paragraphs>84</Paragraphs>
  <Slides>12</Slides>
  <Notes>0</Notes>
  <HiddenSlides>0</HiddenSlides>
  <MMClips>12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MathType 6.0 Equation</vt:lpstr>
      <vt:lpstr>2.1.7 Two-dimensional vectors versus complex numbers</vt:lpstr>
      <vt:lpstr>Introduction</vt:lpstr>
      <vt:lpstr>2-d vectors and complex numbers</vt:lpstr>
      <vt:lpstr>2-d vectors and complex numbers</vt:lpstr>
      <vt:lpstr>2-d vectors and complex numbers</vt:lpstr>
      <vt:lpstr>2-d vectors and complex numbers</vt:lpstr>
      <vt:lpstr>Historical comment</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416</cp:revision>
  <dcterms:created xsi:type="dcterms:W3CDTF">2020-04-30T19:27:29Z</dcterms:created>
  <dcterms:modified xsi:type="dcterms:W3CDTF">2020-09-23T07:00:22Z</dcterms:modified>
</cp:coreProperties>
</file>